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7"/>
  </p:notesMasterIdLst>
  <p:sldIdLst>
    <p:sldId id="256" r:id="rId2"/>
    <p:sldId id="300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6" r:id="rId39"/>
    <p:sldId id="292" r:id="rId40"/>
    <p:sldId id="293" r:id="rId41"/>
    <p:sldId id="294" r:id="rId42"/>
    <p:sldId id="295" r:id="rId43"/>
    <p:sldId id="297" r:id="rId44"/>
    <p:sldId id="298" r:id="rId45"/>
    <p:sldId id="299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1573D-EFC2-4197-81DD-3B859E6C4B6C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FC791-28EF-471E-BE3F-38D22F28A3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68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967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41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761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981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17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57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16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67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259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53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719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07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99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99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979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491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149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32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213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01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9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400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105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50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140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46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605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5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5396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85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450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32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619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5797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586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9480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7914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2788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4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48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6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461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84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FC791-28EF-471E-BE3F-38D22F28A3C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9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3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4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1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5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2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4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893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4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428E5E-7652-49C2-8D7E-4199280167E1}" type="datetimeFigureOut">
              <a:rPr lang="ru-RU" smtClean="0"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5C7FA8FC-5203-427B-9B77-EE9D79B4F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72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s://texterra.ru/upload/img/27-05-16-texterra-51-2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ntsquirrel.com/" TargetMode="External"/><Relationship Id="rId13" Type="http://schemas.openxmlformats.org/officeDocument/2006/relationships/hyperlink" Target="https://awdee.ru/free-icons/" TargetMode="External"/><Relationship Id="rId3" Type="http://schemas.openxmlformats.org/officeDocument/2006/relationships/hyperlink" Target="https://support.office.com/ru-ru/article/%D0%98%D0%B7%D0%BC%D0%B5%D0%BD%D0%B5%D0%BD%D0%B8%D0%B5-%D0%BF%D1%80%D0%BE%D0%B7%D1%80%D0%B0%D1%87%D0%BD%D0%BE%D1%81%D1%82%D0%B8-%D1%80%D0%B8%D1%81%D1%83%D0%BD%D0%BA%D0%B0-ce96ac80-5afc-436c-ae3f-0c78009bf704#ID0EAADAAA=2016,_2013" TargetMode="External"/><Relationship Id="rId7" Type="http://schemas.openxmlformats.org/officeDocument/2006/relationships/hyperlink" Target="https://fonts.google.com/" TargetMode="External"/><Relationship Id="rId12" Type="http://schemas.openxmlformats.org/officeDocument/2006/relationships/hyperlink" Target="https://everypixel.com/" TargetMode="External"/><Relationship Id="rId17" Type="http://schemas.openxmlformats.org/officeDocument/2006/relationships/hyperlink" Target="https://www.canva.com/ru_ru/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texterra.ru/blog/40-istochnikov-besplatnykh-foto-dlya-vashego-blog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lor.adobe.com/ru/create/color-wheel/" TargetMode="External"/><Relationship Id="rId11" Type="http://schemas.openxmlformats.org/officeDocument/2006/relationships/hyperlink" Target="https://unsplash.com/" TargetMode="External"/><Relationship Id="rId5" Type="http://schemas.openxmlformats.org/officeDocument/2006/relationships/hyperlink" Target="http://www.flatuicolorpicker.com/" TargetMode="External"/><Relationship Id="rId15" Type="http://schemas.openxmlformats.org/officeDocument/2006/relationships/hyperlink" Target="https://www.flaticon.com/" TargetMode="External"/><Relationship Id="rId10" Type="http://schemas.openxmlformats.org/officeDocument/2006/relationships/hyperlink" Target="https://www.flickr.com/" TargetMode="External"/><Relationship Id="rId4" Type="http://schemas.openxmlformats.org/officeDocument/2006/relationships/hyperlink" Target="https://www.ispring.ru/elearning-insights/choose-best-color-theme-for-presentationt" TargetMode="External"/><Relationship Id="rId9" Type="http://schemas.openxmlformats.org/officeDocument/2006/relationships/hyperlink" Target="https://vk.com/shrift" TargetMode="External"/><Relationship Id="rId14" Type="http://schemas.openxmlformats.org/officeDocument/2006/relationships/hyperlink" Target="https://thenounproject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erra.ru/upload/img/27-05-16-texterra-52-2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exterra.ru/upload/img/27-05-16-texterra-53-2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office.com/ru-ru/article/%D0%98%D0%B7%D0%BC%D0%B5%D0%BD%D0%B5%D0%BD%D0%B8%D0%B5-%D0%BF%D1%80%D0%BE%D0%B7%D1%80%D0%B0%D1%87%D0%BD%D0%BE%D1%81%D1%82%D0%B8-%D1%80%D0%B8%D1%81%D1%83%D0%BD%D0%BA%D0%B0-ce96ac80-5afc-436c-ae3f-0c78009bf704#ID0EAADAAA=2016,_201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everypixel.com/" TargetMode="External"/><Relationship Id="rId4" Type="http://schemas.openxmlformats.org/officeDocument/2006/relationships/hyperlink" Target="https://unsplash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ispringcloud.ru/acc/T0nqi9c0MTE3/view/4117-DvVb9-Hf9Zo-8w4zb/embedded?from=embed&amp;fit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atuicolorpicker.com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.adobe.com/ru/create/color-wheel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jpeg"/><Relationship Id="rId4" Type="http://schemas.openxmlformats.org/officeDocument/2006/relationships/hyperlink" Target="http://color.romanuke.com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texterra.ru/upload/img/27-05-16-texterra-09-2.jpg" TargetMode="External"/><Relationship Id="rId3" Type="http://schemas.openxmlformats.org/officeDocument/2006/relationships/hyperlink" Target="https://color.adobe.com/ru/create/color-wheel/" TargetMode="External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xterra.ru/upload/img/27-05-16-texterra-08-2.jpg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://www.colorzilla.com/chrome/" TargetMode="External"/><Relationship Id="rId9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pring.ru/elearning-insights/sovetyi-po-vizualnomu-dizaynu-kursa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exterra.ru/blog/kak-sdelat-klassnuyu-prezentatsiyu-esli-vy-ne-dizayner.html" TargetMode="External"/><Relationship Id="rId4" Type="http://schemas.openxmlformats.org/officeDocument/2006/relationships/hyperlink" Target="https://spark.ru/startup/artrange-digital/blog/33261/10-priemov-dlya-sozdaniya-krutih-prezentatsij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Дизайн курса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Тема 3.2.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5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48495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Курсив или полужирный шрифт — выберите что-то одно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Выделять слова одновременно жирным, курсивом и подчеркиванием не стоит — будет визуальный перегруз.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22697" y="1916868"/>
            <a:ext cx="5940425" cy="472694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238307" y="1976558"/>
            <a:ext cx="594042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2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38" y="280784"/>
            <a:ext cx="4950371" cy="46065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Подчеркивание лучше вообще исключить, так как его можно принять за гиперссылку.</a:t>
            </a:r>
          </a:p>
          <a:p>
            <a:pPr marL="0" indent="0">
              <a:buNone/>
            </a:pPr>
            <a:r>
              <a:rPr lang="ru-RU" dirty="0"/>
              <a:t>Часто советуют не использовать шрифты с засечками для основного текста, лучше использовать </a:t>
            </a:r>
            <a:r>
              <a:rPr lang="ru-RU" b="1" dirty="0"/>
              <a:t>системные шрифты: </a:t>
            </a:r>
            <a:r>
              <a:rPr lang="en-US" dirty="0"/>
              <a:t>Arial</a:t>
            </a:r>
            <a:r>
              <a:rPr lang="ru-RU" dirty="0"/>
              <a:t>, </a:t>
            </a:r>
            <a:r>
              <a:rPr lang="en-US" dirty="0"/>
              <a:t>Arial narrow</a:t>
            </a:r>
            <a:r>
              <a:rPr lang="ru-RU" dirty="0"/>
              <a:t>, </a:t>
            </a:r>
            <a:r>
              <a:rPr lang="en-US" dirty="0"/>
              <a:t>Arial Black</a:t>
            </a:r>
            <a:r>
              <a:rPr lang="ru-RU" dirty="0"/>
              <a:t> (только для заголовков), </a:t>
            </a:r>
            <a:r>
              <a:rPr lang="en-US" dirty="0"/>
              <a:t>Calibri 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Сторонние шрифты: </a:t>
            </a:r>
            <a:r>
              <a:rPr lang="en-US" dirty="0" err="1"/>
              <a:t>Bebas</a:t>
            </a:r>
            <a:r>
              <a:rPr lang="ru-RU" dirty="0"/>
              <a:t> (только для заголовков), </a:t>
            </a:r>
            <a:r>
              <a:rPr lang="en-US" dirty="0" err="1"/>
              <a:t>Raleway</a:t>
            </a:r>
            <a:r>
              <a:rPr lang="ru-RU" dirty="0"/>
              <a:t>, </a:t>
            </a:r>
            <a:r>
              <a:rPr lang="en-US" dirty="0" err="1"/>
              <a:t>Roboto</a:t>
            </a:r>
            <a:r>
              <a:rPr lang="ru-RU" dirty="0"/>
              <a:t>, </a:t>
            </a:r>
            <a:r>
              <a:rPr lang="en-US" dirty="0"/>
              <a:t>Helvetica</a:t>
            </a:r>
            <a:r>
              <a:rPr lang="ru-RU" dirty="0"/>
              <a:t>, </a:t>
            </a:r>
            <a:r>
              <a:rPr lang="en-US" dirty="0"/>
              <a:t>Circe</a:t>
            </a:r>
            <a:r>
              <a:rPr lang="ru-RU" dirty="0"/>
              <a:t>, </a:t>
            </a:r>
            <a:r>
              <a:rPr lang="en-US" dirty="0"/>
              <a:t>Open Sans</a:t>
            </a:r>
            <a:r>
              <a:rPr lang="ru-RU" dirty="0"/>
              <a:t>, </a:t>
            </a:r>
            <a:r>
              <a:rPr lang="en-US" dirty="0"/>
              <a:t>Gotham Pro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elvetica, Roboto, Open Sans – бери, не прогадаешь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30" y="2128345"/>
            <a:ext cx="6117692" cy="3781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715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6826" y="751910"/>
            <a:ext cx="4689075" cy="5773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Как сочетать шрифты при создании презентации?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Если вы никогда ранее не затрагивали тему сочетания шрифтов, то советую при создании презентации использовать только одну группу шрифтов и менять только его тип. Например, заголовок сделать </a:t>
            </a:r>
            <a:r>
              <a:rPr lang="ru-RU" dirty="0" err="1"/>
              <a:t>Arial</a:t>
            </a:r>
            <a:r>
              <a:rPr lang="ru-RU" dirty="0"/>
              <a:t> </a:t>
            </a:r>
            <a:r>
              <a:rPr lang="ru-RU" dirty="0" err="1"/>
              <a:t>Black</a:t>
            </a:r>
            <a:r>
              <a:rPr lang="ru-RU" dirty="0"/>
              <a:t>, а для обычного текста </a:t>
            </a:r>
            <a:r>
              <a:rPr lang="ru-RU" dirty="0" err="1"/>
              <a:t>Arial</a:t>
            </a:r>
            <a:r>
              <a:rPr lang="ru-RU" dirty="0"/>
              <a:t>, или еще вариант из сторонних шрифтов - заголовок </a:t>
            </a:r>
            <a:r>
              <a:rPr lang="ru-RU" dirty="0" err="1"/>
              <a:t>Raleway</a:t>
            </a:r>
            <a:r>
              <a:rPr lang="ru-RU" dirty="0"/>
              <a:t> </a:t>
            </a:r>
            <a:r>
              <a:rPr lang="ru-RU" dirty="0" err="1"/>
              <a:t>Bold</a:t>
            </a:r>
            <a:r>
              <a:rPr lang="ru-RU" dirty="0"/>
              <a:t>, а основной текст </a:t>
            </a:r>
            <a:r>
              <a:rPr lang="ru-RU" dirty="0" err="1"/>
              <a:t>Raleway</a:t>
            </a:r>
            <a:r>
              <a:rPr lang="ru-RU" dirty="0"/>
              <a:t> </a:t>
            </a:r>
            <a:r>
              <a:rPr lang="ru-RU" dirty="0" err="1"/>
              <a:t>Regular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Если вы все же решили экспериментировать, то можно попробовать следующие сочетания: </a:t>
            </a:r>
            <a:r>
              <a:rPr lang="ru-RU" dirty="0" err="1"/>
              <a:t>Bebas</a:t>
            </a:r>
            <a:r>
              <a:rPr lang="ru-RU" dirty="0"/>
              <a:t> </a:t>
            </a:r>
            <a:r>
              <a:rPr lang="ru-RU" dirty="0" err="1"/>
              <a:t>Bold</a:t>
            </a:r>
            <a:r>
              <a:rPr lang="ru-RU" dirty="0"/>
              <a:t> – заголовок, </a:t>
            </a:r>
            <a:r>
              <a:rPr lang="ru-RU" dirty="0" err="1"/>
              <a:t>Raleway</a:t>
            </a:r>
            <a:r>
              <a:rPr lang="ru-RU" dirty="0"/>
              <a:t> </a:t>
            </a:r>
            <a:r>
              <a:rPr lang="ru-RU" dirty="0" err="1"/>
              <a:t>Regular</a:t>
            </a:r>
            <a:r>
              <a:rPr lang="ru-RU" dirty="0"/>
              <a:t> - обычный текст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Один из постов в группе «Бесплатные шрифты»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7" y="1736046"/>
            <a:ext cx="5867400" cy="4678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6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52" y="1123838"/>
            <a:ext cx="3152433" cy="1382880"/>
          </a:xfrm>
        </p:spPr>
        <p:txBody>
          <a:bodyPr/>
          <a:lstStyle/>
          <a:p>
            <a:r>
              <a:rPr lang="ru-RU" b="1" dirty="0"/>
              <a:t>Выравнивание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2698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Ключевая задача текста в электронном курсе — передать информацию. При этом важны не только цвет, шрифт и контрастность текста, но и его положение на слайде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Выравнивайте </a:t>
            </a:r>
            <a:r>
              <a:rPr lang="ru-RU" b="1" dirty="0"/>
              <a:t>текст по левому краю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При чтении мы автоматически переводим взгляд к левому краю страницы и на строчку вниз. Если текст выровнен по центру, то глаза останавливаются в непривычном месте — падает скорость чтения и сбивается восприятие.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871318" y="3137337"/>
            <a:ext cx="5198405" cy="351571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254868" y="2963917"/>
            <a:ext cx="5253959" cy="36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44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1143" y="567558"/>
            <a:ext cx="8320649" cy="2023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Оставляйте «воздух» на слайде</a:t>
            </a:r>
          </a:p>
          <a:p>
            <a:pPr marL="0" indent="0">
              <a:buNone/>
            </a:pPr>
            <a:r>
              <a:rPr lang="ru-RU" dirty="0"/>
              <a:t>Не лепите иконки и текст вплотную друг к другу. Курсу нужно «дышать». Есть правило: 20% слайда должны быть пустыми. Оставляйте отступы от краев слайда до текстовых блоков — так проще усвоить информацию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Чтобы текст не казался громоздким и тяжелым, как пианино, разбейте его на компактные абзацы, используйте списки и деление на параграфы.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341066" y="2077720"/>
            <a:ext cx="5718669" cy="439402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520477" y="2077720"/>
            <a:ext cx="5682402" cy="43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87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6759" y="237972"/>
            <a:ext cx="6258909" cy="6620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Соблюдайте основные правила верстки</a:t>
            </a:r>
          </a:p>
          <a:p>
            <a:pPr marL="0" indent="0">
              <a:buNone/>
            </a:pPr>
            <a:r>
              <a:rPr lang="ru-RU" dirty="0"/>
              <a:t>Выравнивать текст по ширине не стоит. Между словами из-за этого появляются пробелы — текст становится неопрятным, его трудно читать</a:t>
            </a:r>
            <a:r>
              <a:rPr lang="ru-RU" dirty="0" smtClean="0"/>
              <a:t>. </a:t>
            </a:r>
            <a:r>
              <a:rPr lang="ru-RU" dirty="0"/>
              <a:t>Текст, выровненный по ширине, трудно читать из-за больших </a:t>
            </a:r>
            <a:r>
              <a:rPr lang="ru-RU" dirty="0" smtClean="0"/>
              <a:t>пробелов.</a:t>
            </a:r>
          </a:p>
          <a:p>
            <a:pPr marL="0" indent="0">
              <a:buNone/>
            </a:pPr>
            <a:r>
              <a:rPr lang="ru-RU" dirty="0"/>
              <a:t>Не делайте слишком широкие строки, т.к. пользователям будет сложно удерживать на них внимание. Идеальная ширина строки – примерно 70-100 символов.</a:t>
            </a:r>
          </a:p>
          <a:p>
            <a:pPr marL="0" indent="0">
              <a:buNone/>
            </a:pPr>
            <a:r>
              <a:rPr lang="ru-RU" dirty="0"/>
              <a:t>Делайте нормальный интервал между строк: не слишком большой, но и не слишком маленький. Интервалы между абзацами делайте чуть больше, чем интервалы между строками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Электронный тес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16" y="2508334"/>
            <a:ext cx="5022484" cy="37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тдельный слайд для Дениса Каплунов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38" y="2750482"/>
            <a:ext cx="4493173" cy="27771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203674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Если в вашей презентации есть маркированные или нумерованные списки, лучше разбить их на отдельные слайды. Так информация усвоится лучше, т.к. каждый пункт будет подкреплен релевантным изображением и отдельным рассказом.</a:t>
            </a:r>
          </a:p>
          <a:p>
            <a:endParaRPr lang="ru-RU" dirty="0"/>
          </a:p>
        </p:txBody>
      </p:sp>
      <p:pic>
        <p:nvPicPr>
          <p:cNvPr id="4" name="Рисунок 3" descr="Если вы просто перечисляете названия книг, этого слайда будет достаточно. Но если вы рассказываете подробно о каждой из них, то лучше каждому автору посвятить отдельный слайд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0467"/>
            <a:ext cx="5940425" cy="315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Отдельный слайд для Майкла Стелзнер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34" y="3094680"/>
            <a:ext cx="4493173" cy="277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Отдельный слайд для Дениса Каплунов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79" y="3970452"/>
            <a:ext cx="4493173" cy="27771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Выгнутая вниз стрелка 7"/>
          <p:cNvSpPr/>
          <p:nvPr/>
        </p:nvSpPr>
        <p:spPr>
          <a:xfrm rot="332448">
            <a:off x="3869268" y="5966461"/>
            <a:ext cx="2743200" cy="686587"/>
          </a:xfrm>
          <a:prstGeom prst="curvedUpArrow">
            <a:avLst>
              <a:gd name="adj1" fmla="val 25000"/>
              <a:gd name="adj2" fmla="val 77669"/>
              <a:gd name="adj3" fmla="val 18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41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272522"/>
          </a:xfrm>
        </p:spPr>
        <p:txBody>
          <a:bodyPr/>
          <a:lstStyle/>
          <a:p>
            <a:r>
              <a:rPr lang="ru-RU" dirty="0" smtClean="0"/>
              <a:t>Иконки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7294" y="0"/>
            <a:ext cx="4586264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Для визуализации полезно использовать иконки. Основная задача их заменить лишний текст и ускорить запоминаемость и усвояемость информации.</a:t>
            </a:r>
            <a:r>
              <a:rPr lang="ru-RU" b="1" dirty="0"/>
              <a:t> П</a:t>
            </a:r>
            <a:r>
              <a:rPr lang="ru-RU" dirty="0"/>
              <a:t>ри создании презентации используйте иконки из этого ресурса - </a:t>
            </a:r>
            <a:r>
              <a:rPr lang="ru-RU" u="sng" dirty="0">
                <a:hlinkClick r:id="rId3"/>
              </a:rPr>
              <a:t>flaticon.com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Иконки из </a:t>
            </a:r>
            <a:r>
              <a:rPr lang="ru-RU" dirty="0" err="1"/>
              <a:t>flaticon</a:t>
            </a:r>
            <a:r>
              <a:rPr lang="ru-RU" dirty="0"/>
              <a:t> сделают вашу презентацию более современной и лаконичной. Там есть раздел "</a:t>
            </a:r>
            <a:r>
              <a:rPr lang="ru-RU" b="1" dirty="0" err="1"/>
              <a:t>Packs</a:t>
            </a:r>
            <a:r>
              <a:rPr lang="ru-RU" dirty="0"/>
              <a:t>", где можно найти иконки единого стиля по конкретной тематике от одного дизайнера. Советую таким образом комплексно подбирать иконки, чтобы все были в едином стиле.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b_59f0904d2158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3" y="2680138"/>
            <a:ext cx="6716110" cy="357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68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745487"/>
          </a:xfrm>
        </p:spPr>
        <p:txBody>
          <a:bodyPr/>
          <a:lstStyle/>
          <a:p>
            <a:r>
              <a:rPr lang="ru-RU" dirty="0" smtClean="0"/>
              <a:t>Иконки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3138" y="1123837"/>
            <a:ext cx="7315200" cy="135883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Иконки сморятся хорошо только при небольших размерах. Величиной выделять только значимые элементы.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b_59f0904d6448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9" y="2585545"/>
            <a:ext cx="11193517" cy="3849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606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162163"/>
          </a:xfrm>
        </p:spPr>
        <p:txBody>
          <a:bodyPr/>
          <a:lstStyle/>
          <a:p>
            <a:r>
              <a:rPr lang="ru-RU" dirty="0" smtClean="0"/>
              <a:t>Иконки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208404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Вот еще один ресурс с иконками </a:t>
            </a:r>
            <a:r>
              <a:rPr lang="ru-RU" u="sng" dirty="0">
                <a:hlinkClick r:id="rId3"/>
              </a:rPr>
              <a:t>thenounproject.com</a:t>
            </a:r>
            <a:r>
              <a:rPr lang="ru-RU" dirty="0"/>
              <a:t>. Для того чтобы скачивать иконки с этого сайта, необходимо на нем зарегистрироваться (или войти с помощью аккаунта в социальных сетях) и ввести в строку поиска свой запрос на английском языке.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Вводим запрос на сайте thenounproject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53" y="2624433"/>
            <a:ext cx="6441944" cy="40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80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Полезная </a:t>
            </a:r>
            <a:r>
              <a:rPr lang="ru-RU" dirty="0" smtClean="0"/>
              <a:t>информация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615520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dirty="0" smtClean="0"/>
              <a:t>Редактирование </a:t>
            </a:r>
            <a:r>
              <a:rPr lang="ru-RU" dirty="0"/>
              <a:t>изображений </a:t>
            </a:r>
            <a:r>
              <a:rPr lang="ru-RU" u="sng" dirty="0">
                <a:hlinkClick r:id="rId3"/>
              </a:rPr>
              <a:t>ссылка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Выбор цветовой гаммы </a:t>
            </a:r>
            <a:r>
              <a:rPr lang="ru-RU" u="sng" dirty="0">
                <a:hlinkClick r:id="rId4"/>
              </a:rPr>
              <a:t>https://www.ispring.ru/elearning-insights/choose-best-color-theme-for-presentationt</a:t>
            </a:r>
            <a:r>
              <a:rPr lang="ru-RU" u="sng" dirty="0"/>
              <a:t>, </a:t>
            </a:r>
            <a:r>
              <a:rPr lang="ru-RU" u="sng" dirty="0">
                <a:hlinkClick r:id="rId5"/>
              </a:rPr>
              <a:t>flatuicolorpicker.com</a:t>
            </a:r>
            <a:r>
              <a:rPr lang="ru-RU" dirty="0"/>
              <a:t>, </a:t>
            </a:r>
            <a:r>
              <a:rPr lang="ru-RU" u="sng" dirty="0" err="1">
                <a:hlinkClick r:id="rId6"/>
              </a:rPr>
              <a:t>Adobe</a:t>
            </a:r>
            <a:r>
              <a:rPr lang="ru-RU" u="sng" dirty="0">
                <a:hlinkClick r:id="rId6"/>
              </a:rPr>
              <a:t> </a:t>
            </a:r>
            <a:r>
              <a:rPr lang="ru-RU" u="sng" dirty="0" err="1">
                <a:hlinkClick r:id="rId6"/>
              </a:rPr>
              <a:t>Kuler</a:t>
            </a:r>
            <a:r>
              <a:rPr lang="ru-RU" dirty="0"/>
              <a:t>.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Загрузка шрифтов </a:t>
            </a:r>
            <a:r>
              <a:rPr lang="ru-RU" dirty="0" err="1"/>
              <a:t>шрифтов</a:t>
            </a:r>
            <a:r>
              <a:rPr lang="ru-RU" dirty="0"/>
              <a:t>:  </a:t>
            </a:r>
            <a:r>
              <a:rPr lang="ru-RU" u="sng" dirty="0" err="1">
                <a:hlinkClick r:id="rId7"/>
              </a:rPr>
              <a:t>Google</a:t>
            </a:r>
            <a:r>
              <a:rPr lang="ru-RU" u="sng" dirty="0">
                <a:hlinkClick r:id="rId7"/>
              </a:rPr>
              <a:t> </a:t>
            </a:r>
            <a:r>
              <a:rPr lang="ru-RU" u="sng" dirty="0" err="1">
                <a:hlinkClick r:id="rId7"/>
              </a:rPr>
              <a:t>Fonts</a:t>
            </a:r>
            <a:r>
              <a:rPr lang="ru-RU" dirty="0"/>
              <a:t>,  </a:t>
            </a:r>
            <a:r>
              <a:rPr lang="ru-RU" u="sng" dirty="0" err="1">
                <a:hlinkClick r:id="rId8"/>
              </a:rPr>
              <a:t>Font</a:t>
            </a:r>
            <a:r>
              <a:rPr lang="ru-RU" u="sng" dirty="0">
                <a:hlinkClick r:id="rId8"/>
              </a:rPr>
              <a:t> </a:t>
            </a:r>
            <a:r>
              <a:rPr lang="ru-RU" u="sng" dirty="0" err="1">
                <a:hlinkClick r:id="rId8"/>
              </a:rPr>
              <a:t>Squirrel</a:t>
            </a:r>
            <a:r>
              <a:rPr lang="ru-RU" dirty="0"/>
              <a:t>, </a:t>
            </a:r>
            <a:r>
              <a:rPr lang="ru-RU" u="sng" dirty="0">
                <a:hlinkClick r:id="rId9"/>
              </a:rPr>
              <a:t>https://vk.com/shrift</a:t>
            </a:r>
            <a:r>
              <a:rPr lang="ru-RU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Базы фотографий </a:t>
            </a:r>
            <a:r>
              <a:rPr lang="ru-RU" u="sng" dirty="0" err="1">
                <a:hlinkClick r:id="rId10"/>
              </a:rPr>
              <a:t>flickr</a:t>
            </a:r>
            <a:r>
              <a:rPr lang="ru-RU" dirty="0"/>
              <a:t>, </a:t>
            </a:r>
            <a:r>
              <a:rPr lang="ru-RU" u="sng" dirty="0" err="1">
                <a:hlinkClick r:id="rId11"/>
              </a:rPr>
              <a:t>unsplash</a:t>
            </a:r>
            <a:r>
              <a:rPr lang="ru-RU" dirty="0"/>
              <a:t>, </a:t>
            </a:r>
            <a:r>
              <a:rPr lang="ru-RU" u="sng" dirty="0" err="1">
                <a:hlinkClick r:id="rId12"/>
              </a:rPr>
              <a:t>everypixel</a:t>
            </a:r>
            <a:endParaRPr lang="ru-RU" dirty="0"/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Бесплатные иконки: дюжина лучших источников </a:t>
            </a:r>
            <a:r>
              <a:rPr lang="ru-RU" u="sng" dirty="0">
                <a:hlinkClick r:id="rId13"/>
              </a:rPr>
              <a:t>https://awdee.ru/free-icons/</a:t>
            </a:r>
            <a:r>
              <a:rPr lang="ru-RU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База иконок </a:t>
            </a:r>
            <a:r>
              <a:rPr lang="ru-RU" u="sng" dirty="0">
                <a:hlinkClick r:id="rId14"/>
              </a:rPr>
              <a:t>https://thenounproject.com/</a:t>
            </a:r>
            <a:r>
              <a:rPr lang="ru-RU" dirty="0"/>
              <a:t>, </a:t>
            </a:r>
            <a:r>
              <a:rPr lang="ru-RU" u="sng" dirty="0">
                <a:hlinkClick r:id="rId15"/>
              </a:rPr>
              <a:t>flaticon.com</a:t>
            </a:r>
            <a:r>
              <a:rPr lang="ru-RU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Фото для блога: 36 источников бесплатных картинок для коммерческого использования </a:t>
            </a:r>
            <a:r>
              <a:rPr lang="ru-RU" u="sng" dirty="0">
                <a:hlinkClick r:id="rId16"/>
              </a:rPr>
              <a:t>https://texterra.ru/blog/40-istochnikov-besplatnykh-foto-dlya-vashego-bloga.html</a:t>
            </a:r>
            <a:r>
              <a:rPr lang="ru-RU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Сервис для создания презентаций </a:t>
            </a:r>
            <a:r>
              <a:rPr lang="ru-RU" u="sng" dirty="0" err="1">
                <a:hlinkClick r:id="rId17"/>
              </a:rPr>
              <a:t>Canva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801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493239"/>
          </a:xfrm>
        </p:spPr>
        <p:txBody>
          <a:bodyPr/>
          <a:lstStyle/>
          <a:p>
            <a:r>
              <a:rPr lang="ru-RU" dirty="0" smtClean="0"/>
              <a:t>Иконки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32729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Вводим запрос на сайте </a:t>
            </a:r>
            <a:r>
              <a:rPr lang="ru-RU" dirty="0" err="1"/>
              <a:t>thenounproject</a:t>
            </a:r>
            <a:r>
              <a:rPr lang="ru-RU" dirty="0"/>
              <a:t>. После этого выбрать понравившуюся иконку, нажать кнопку </a:t>
            </a:r>
            <a:r>
              <a:rPr lang="ru-RU" dirty="0" err="1"/>
              <a:t>Download</a:t>
            </a:r>
            <a:r>
              <a:rPr lang="ru-RU" dirty="0"/>
              <a:t>, а затем </a:t>
            </a:r>
            <a:r>
              <a:rPr lang="ru-RU" dirty="0" smtClean="0"/>
              <a:t>PNG. Скачиваем </a:t>
            </a:r>
            <a:r>
              <a:rPr lang="ru-RU" dirty="0"/>
              <a:t>иконку в формате </a:t>
            </a:r>
            <a:r>
              <a:rPr lang="ru-RU" dirty="0" err="1"/>
              <a:t>png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Скачиваем иконку в формате pn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62" y="2319588"/>
            <a:ext cx="7034180" cy="395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768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8790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После этого нам нужно будет решить, хотим ли мы эту иконку купить и свободно использовать в коммерческих целях без указания авторства (стоимость примерно пара долларов), или же скачать бесплатно, но с указанием авторства. Если вас интересует второй вариант, жмем кнопку </a:t>
            </a:r>
            <a:r>
              <a:rPr lang="ru-RU" dirty="0" err="1"/>
              <a:t>Free</a:t>
            </a:r>
            <a:r>
              <a:rPr lang="ru-RU" dirty="0"/>
              <a:t> $ </a:t>
            </a:r>
            <a:r>
              <a:rPr lang="ru-RU" dirty="0" err="1"/>
              <a:t>Give</a:t>
            </a:r>
            <a:r>
              <a:rPr lang="ru-RU" dirty="0"/>
              <a:t> </a:t>
            </a:r>
            <a:r>
              <a:rPr lang="ru-RU" dirty="0" err="1"/>
              <a:t>Credit</a:t>
            </a:r>
            <a:r>
              <a:rPr lang="ru-RU" dirty="0"/>
              <a:t> и сохраняем иконку себе на компьютер.</a:t>
            </a:r>
          </a:p>
        </p:txBody>
      </p:sp>
      <p:pic>
        <p:nvPicPr>
          <p:cNvPr id="7" name="Рисунок 6" descr="Скачать бесплатно, но с упоминанием автора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66" y="2743200"/>
            <a:ext cx="7049944" cy="3846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29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59" y="793476"/>
            <a:ext cx="2947482" cy="1445942"/>
          </a:xfrm>
        </p:spPr>
        <p:txBody>
          <a:bodyPr/>
          <a:lstStyle/>
          <a:p>
            <a:r>
              <a:rPr lang="ru-RU" dirty="0" smtClean="0"/>
              <a:t>Гармония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3344" y="864108"/>
            <a:ext cx="4991124" cy="290385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 одном слайде должна быть одна мысль и одно изображение, подходящее ей по смыслу и усиливающее ее эмоциональный посыл. Если изображений будет больше, возникнет эффект перегруженности.</a:t>
            </a:r>
          </a:p>
          <a:p>
            <a:pPr marL="0" indent="0">
              <a:buNone/>
            </a:pPr>
            <a:r>
              <a:rPr lang="ru-RU" dirty="0"/>
              <a:t>Ниже приведены примеры неправильного и правильного оформления.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Используйте на одном слайде только одно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28" y="3547241"/>
            <a:ext cx="5783105" cy="312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огда изображение одно, внимание не распыляетс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" y="2571992"/>
            <a:ext cx="5117584" cy="3198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272522"/>
          </a:xfrm>
        </p:spPr>
        <p:txBody>
          <a:bodyPr/>
          <a:lstStyle/>
          <a:p>
            <a:r>
              <a:rPr lang="ru-RU" dirty="0" smtClean="0"/>
              <a:t>Гармония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5962" y="1463198"/>
            <a:ext cx="7315200" cy="118540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Расстояние от границ до содержания слайда должно быть одинаковым со всех сторон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b_59f0904d7b3a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5" y="2648607"/>
            <a:ext cx="10972800" cy="3909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525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941446"/>
          </a:xfrm>
        </p:spPr>
        <p:txBody>
          <a:bodyPr/>
          <a:lstStyle/>
          <a:p>
            <a:r>
              <a:rPr lang="ru-RU" dirty="0" smtClean="0"/>
              <a:t>Гармония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9421" y="391142"/>
            <a:ext cx="9464565" cy="268313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Может получится так, что содержание, которое вы планировали разместить, не уместиться на одном слайде, и это хорошо! Не нужно пытаться втиснуть все на одной странице. Лучше разделите на два слайда с одним заголовком.</a:t>
            </a:r>
          </a:p>
          <a:p>
            <a:pPr marL="0" indent="0">
              <a:buNone/>
            </a:pPr>
            <a:r>
              <a:rPr lang="ru-RU" dirty="0"/>
              <a:t>Убирайте лишнее. На слайде должно оставаться только то, что действительно важно — квинтэссенция знаний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Каждый элемент, который находится на слайде, должен быть оправдан. С какой целью он здесь размещен, и отвечает ли это задачам курса?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693894" y="2506717"/>
            <a:ext cx="5612313" cy="406750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479628" y="2506717"/>
            <a:ext cx="5444358" cy="38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Контраст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один из индикаторов хорошего дизайна. Контраст поможет разделить разнородные части контента, сделать более заметной навигацию, выделить главную мысль на слайде.</a:t>
            </a:r>
          </a:p>
          <a:p>
            <a:pPr marL="0" indent="0">
              <a:buNone/>
            </a:pPr>
            <a:r>
              <a:rPr lang="ru-RU" dirty="0"/>
              <a:t>Без контраста непонятно, куда смотреть — ученик теряется, блуждая глазами по слайду и не схватывая сути. Поэтому при создании контрастных элементов делайте их действительно разными.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891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162163"/>
          </a:xfrm>
        </p:spPr>
        <p:txBody>
          <a:bodyPr/>
          <a:lstStyle/>
          <a:p>
            <a:r>
              <a:rPr lang="ru-RU" dirty="0" smtClean="0"/>
              <a:t>Фон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4316" y="265019"/>
            <a:ext cx="7315200" cy="2604306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Используйте полупрозрачные подложки для фона</a:t>
            </a:r>
          </a:p>
          <a:p>
            <a:pPr marL="0" indent="0">
              <a:buNone/>
            </a:pPr>
            <a:r>
              <a:rPr lang="ru-RU" dirty="0"/>
              <a:t>Если вы используете в качестве фона фотографии, разместите под текстом полупрозрачный блок однородного цвета. Фотография останется хорошо видна, а текст можно будет легко прочитать.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14119" y="2544008"/>
            <a:ext cx="5308764" cy="396715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5895430" y="2412125"/>
            <a:ext cx="5676459" cy="409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35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445942"/>
          </a:xfrm>
        </p:spPr>
        <p:txBody>
          <a:bodyPr/>
          <a:lstStyle/>
          <a:p>
            <a:r>
              <a:rPr lang="ru-RU" dirty="0" smtClean="0"/>
              <a:t>Фон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942154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Измените прозрачность самого фона</a:t>
            </a:r>
          </a:p>
          <a:p>
            <a:pPr marL="0" indent="0">
              <a:buNone/>
            </a:pPr>
            <a:r>
              <a:rPr lang="ru-RU" dirty="0"/>
              <a:t>Чтобы текст нормально считывался с экрана, можно также уменьшить или увеличить прозрачность фона.</a:t>
            </a:r>
          </a:p>
          <a:p>
            <a:pPr marL="0" indent="0">
              <a:buNone/>
            </a:pPr>
            <a:r>
              <a:rPr lang="ru-RU" dirty="0"/>
              <a:t>Подробнее о том, как сделать фон прозрачнее, можно прочитать </a:t>
            </a:r>
            <a:r>
              <a:rPr lang="ru-RU" u="sng" dirty="0">
                <a:hlinkClick r:id="rId3"/>
              </a:rPr>
              <a:t>здесь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345989" y="2806261"/>
            <a:ext cx="5546958" cy="390151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/>
          <a:stretch>
            <a:fillRect/>
          </a:stretch>
        </p:blipFill>
        <p:spPr>
          <a:xfrm>
            <a:off x="6227380" y="2806262"/>
            <a:ext cx="5452535" cy="39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4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24315"/>
          </a:xfrm>
        </p:spPr>
        <p:txBody>
          <a:bodyPr/>
          <a:lstStyle/>
          <a:p>
            <a:r>
              <a:rPr lang="ru-RU" dirty="0" smtClean="0"/>
              <a:t>Фон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1612" y="343846"/>
            <a:ext cx="7844511" cy="197368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Несколько </a:t>
            </a:r>
            <a:r>
              <a:rPr lang="ru-RU" dirty="0"/>
              <a:t>советов по подбору изображений для презентации.</a:t>
            </a:r>
          </a:p>
          <a:p>
            <a:pPr marL="0" indent="0">
              <a:buNone/>
            </a:pPr>
            <a:r>
              <a:rPr lang="ru-RU" dirty="0"/>
              <a:t>⁃ Для фоновых изображений лучше использовать со специализированных сайтов, где фотографы публикуют свои работы </a:t>
            </a:r>
            <a:r>
              <a:rPr lang="ru-RU" u="sng" dirty="0" err="1">
                <a:hlinkClick r:id="rId3"/>
              </a:rPr>
              <a:t>flickr</a:t>
            </a:r>
            <a:r>
              <a:rPr lang="ru-RU" dirty="0"/>
              <a:t>, </a:t>
            </a:r>
            <a:r>
              <a:rPr lang="ru-RU" u="sng" dirty="0" err="1">
                <a:hlinkClick r:id="rId4"/>
              </a:rPr>
              <a:t>unsplash</a:t>
            </a:r>
            <a:r>
              <a:rPr lang="ru-RU" dirty="0"/>
              <a:t>, </a:t>
            </a:r>
            <a:r>
              <a:rPr lang="ru-RU" u="sng" dirty="0" err="1">
                <a:hlinkClick r:id="rId5"/>
              </a:rPr>
              <a:t>everypixel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Стоковое изображение, которое я нашла по запросу «команда»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81" y="2317531"/>
            <a:ext cx="7049874" cy="4075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505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669970"/>
          </a:xfrm>
        </p:spPr>
        <p:txBody>
          <a:bodyPr/>
          <a:lstStyle/>
          <a:p>
            <a:r>
              <a:rPr lang="ru-RU" dirty="0" smtClean="0"/>
              <a:t>Фон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769515"/>
            <a:ext cx="7315200" cy="239935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⁃ В качестве фона используйте изображения высокого разрешения - не менее 1000 пикселей по высоте и ширине;</a:t>
            </a:r>
          </a:p>
          <a:p>
            <a:pPr marL="0" indent="0">
              <a:buNone/>
            </a:pPr>
            <a:r>
              <a:rPr lang="ru-RU" dirty="0"/>
              <a:t>⁃ Не деформируйте изображение, изменяя только высоту или только ширину. </a:t>
            </a:r>
          </a:p>
          <a:p>
            <a:endParaRPr lang="ru-RU" dirty="0"/>
          </a:p>
        </p:txBody>
      </p:sp>
      <p:pic>
        <p:nvPicPr>
          <p:cNvPr id="4" name="Рисунок 3" descr="Если уж нужно фото команды, то пусть оно будет таким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37" y="2620385"/>
            <a:ext cx="7425560" cy="4016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99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683" y="5505319"/>
            <a:ext cx="10859813" cy="1352681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Есть шесть составляющих, которые надо соблюдать: композиция, шрифт, выравнивание, контраст, цвет и стиль. Рассмотрим следующий пример, даже не знакомому с правилами дизайна человеку становится заметным ошибки в оформлении презентации</a:t>
            </a:r>
            <a:r>
              <a:rPr lang="ru-RU" dirty="0" smtClean="0"/>
              <a:t>.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Тест Типы насосного оборудования 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44" y="231895"/>
            <a:ext cx="8544911" cy="48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8"/>
            <a:ext cx="3689131" cy="2391872"/>
          </a:xfrm>
        </p:spPr>
        <p:txBody>
          <a:bodyPr/>
          <a:lstStyle/>
          <a:p>
            <a:r>
              <a:rPr lang="ru-RU" b="1" dirty="0"/>
              <a:t>Рамки, тени и другие эффекты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72143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Эффекты для текста и для графических объектов старайтесь не использовать. Стремитесь к минимализму, как это показано на примере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А вот здесь все окей: приятный цвет и ничего лишнег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38" y="1917421"/>
            <a:ext cx="5940425" cy="334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Вот так делать не над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42" y="3434558"/>
            <a:ext cx="5940425" cy="3342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142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22" y="934059"/>
            <a:ext cx="3183964" cy="135134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Рамки, тени и другие эффекты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7016" y="412299"/>
            <a:ext cx="7315200" cy="10435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Рамки старайтесь не используйте, если есть такая необходимость, то увеличивайте их толщину.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b_59f0904d937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16" y="1371600"/>
            <a:ext cx="6821331" cy="5044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391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3983" y="1169047"/>
            <a:ext cx="8141079" cy="85211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Используйте тени аккуратно и продумывайте где они будут </a:t>
            </a:r>
            <a:r>
              <a:rPr lang="ru-RU" dirty="0" smtClean="0"/>
              <a:t>актуальны.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b_59f0904da771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443" y="2631881"/>
            <a:ext cx="4831080" cy="34588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731117" y="2262549"/>
            <a:ext cx="413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Неудачное использование тени</a:t>
            </a:r>
            <a:endParaRPr lang="ru-RU" dirty="0"/>
          </a:p>
        </p:txBody>
      </p:sp>
      <p:pic>
        <p:nvPicPr>
          <p:cNvPr id="6" name="Рисунок 5" descr="b_59f0904dd6f5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53" y="2795945"/>
            <a:ext cx="4804147" cy="2929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870732" y="2188347"/>
            <a:ext cx="413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Удачное использования </a:t>
            </a:r>
            <a:r>
              <a:rPr lang="ru-RU" dirty="0" smtClean="0"/>
              <a:t>тени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6710" y="1028284"/>
            <a:ext cx="3478198" cy="1672108"/>
          </a:xfrm>
        </p:spPr>
        <p:txBody>
          <a:bodyPr>
            <a:normAutofit/>
          </a:bodyPr>
          <a:lstStyle/>
          <a:p>
            <a:r>
              <a:rPr lang="ru-RU" b="1" dirty="0"/>
              <a:t>Рамки, тени и другие эффекты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225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013501"/>
          </a:xfrm>
        </p:spPr>
        <p:txBody>
          <a:bodyPr/>
          <a:lstStyle/>
          <a:p>
            <a:r>
              <a:rPr lang="ru-RU" b="1" dirty="0"/>
              <a:t>Оформление таблиц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0763" y="107526"/>
            <a:ext cx="7798381" cy="309906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/>
              <a:t>При оформлении таблиц нужно следовать теми же правилами, что и при подготовке презентации</a:t>
            </a:r>
            <a:r>
              <a:rPr lang="ru-RU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/>
              <a:t>Обратите внимание, что во втором примере соблюдаются следующие правила:</a:t>
            </a: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⁃ Есть свободное пространство между границей ячейки и содержанием;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⁃ Контуры отсутствуют;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⁃ Нет лишних теней;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⁃ Некоторые поля не закрашены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b_59f0904e13f1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2707" r="5060" b="6548"/>
          <a:stretch/>
        </p:blipFill>
        <p:spPr bwMode="auto">
          <a:xfrm>
            <a:off x="433552" y="3835098"/>
            <a:ext cx="5344511" cy="297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b_59f0904e2af4c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7" t="29677" r="22131" b="27359"/>
          <a:stretch/>
        </p:blipFill>
        <p:spPr bwMode="auto">
          <a:xfrm>
            <a:off x="6062164" y="4065586"/>
            <a:ext cx="5526980" cy="27491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3552" y="3275837"/>
            <a:ext cx="54109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Неудачное оформление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432275" y="3137338"/>
            <a:ext cx="278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Удачное </a:t>
            </a:r>
            <a:r>
              <a:rPr lang="ru-RU" dirty="0" smtClean="0"/>
              <a:t>оформление </a:t>
            </a:r>
            <a:br>
              <a:rPr lang="ru-RU" dirty="0" smtClean="0"/>
            </a:br>
            <a:r>
              <a:rPr lang="ru-RU" dirty="0" smtClean="0"/>
              <a:t>с выделением акцента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938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2027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Цвет</a:t>
            </a:r>
            <a:br>
              <a:rPr lang="ru-RU" b="1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908258"/>
              </p:ext>
            </p:extLst>
          </p:nvPr>
        </p:nvGraphicFramePr>
        <p:xfrm>
          <a:off x="2110828" y="1633973"/>
          <a:ext cx="8127999" cy="4759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8702599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1544059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59265475"/>
                    </a:ext>
                  </a:extLst>
                </a:gridCol>
              </a:tblGrid>
              <a:tr h="16502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970872"/>
                  </a:ext>
                </a:extLst>
              </a:tr>
              <a:tr h="1650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Цвет формирует настроение слушателя курса и общее впечатление от презентации. Используйте в курсе до трех цветов.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 превращайте курс в радугу. Уравновешенная цветовая гамма не отвлекает внимание, усвоить материал легче. Можно воспользоваться ресурсом </a:t>
                      </a:r>
                      <a:r>
                        <a:rPr lang="ru-RU" u="sng" dirty="0" smtClean="0">
                          <a:hlinkClick r:id="rId3"/>
                        </a:rPr>
                        <a:t>flatuicolorpicker.com</a:t>
                      </a:r>
                      <a:r>
                        <a:rPr lang="ru-RU" dirty="0" smtClean="0"/>
                        <a:t>, который поможет определиться с цветом.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Это сайт с очень модными и сочными сочетаниями. Чтобы скопировать код понравившегося цвета, выберите нужный формат (RGBA, RGB, HEX или CMYK) и кликните по нему левой кнопкой мыши.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66489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66" y="1865118"/>
            <a:ext cx="1229710" cy="12297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25" y="1927325"/>
            <a:ext cx="1167503" cy="1167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08" y="1865118"/>
            <a:ext cx="1153205" cy="11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80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925680"/>
          </a:xfrm>
        </p:spPr>
        <p:txBody>
          <a:bodyPr/>
          <a:lstStyle/>
          <a:p>
            <a:r>
              <a:rPr lang="ru-RU" dirty="0" smtClean="0"/>
              <a:t>Цвет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18541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Придерживайтесь правила 60–30–10 — вместо того, чтобы смешивать цвета в одинаковой пропорции, разделите их на части: 10%, 30%, 60%.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9277" y="2049518"/>
            <a:ext cx="5940425" cy="474345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114819" y="2049518"/>
            <a:ext cx="5940425" cy="45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76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96620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Используйте цветовой круг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16628" y="677917"/>
            <a:ext cx="71417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Чтобы выбрать цветовую схему курса, воспользуйтесь цветовым кругом или инструментом наподобие </a:t>
            </a:r>
            <a:r>
              <a:rPr lang="ru-RU" dirty="0" err="1"/>
              <a:t>Kuler</a:t>
            </a:r>
            <a:r>
              <a:rPr lang="ru-RU" dirty="0"/>
              <a:t>.</a:t>
            </a:r>
          </a:p>
          <a:p>
            <a:r>
              <a:rPr lang="ru-RU" dirty="0"/>
              <a:t>С их помощью проще подобрать палитру цветов, которые хорошо работают вместе. Существует три классических варианта сочетания цветов:</a:t>
            </a:r>
          </a:p>
          <a:p>
            <a:endParaRPr lang="ru-RU" dirty="0"/>
          </a:p>
          <a:p>
            <a:r>
              <a:rPr lang="ru-RU" dirty="0"/>
              <a:t>Монохромное — выбор ценителей минимализма. Цветовая схема строится на одном основном цвете и нескольких его оттенках.</a:t>
            </a:r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Аналоговое — создает ощущение баланса и гармонии. Сочетаются цвета, расположенные на цветовом круге по соседству. К примеру, голубой, синий и фиолетовый.</a:t>
            </a:r>
          </a:p>
          <a:p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 err="1"/>
              <a:t>Комплиментарное</a:t>
            </a:r>
            <a:r>
              <a:rPr lang="ru-RU" dirty="0"/>
              <a:t> — создает яркий контрастный образ. Сочетаются два цвета, расположенные на круге друг напротив друга. Например, красный и зеленый.</a:t>
            </a:r>
          </a:p>
        </p:txBody>
      </p:sp>
      <p:pic>
        <p:nvPicPr>
          <p:cNvPr id="25" name="Рисунок 24" descr="https://www.ispring.ru/elearning-insights/wp-content/uploads/2017/10/Круг_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48" y="3359511"/>
            <a:ext cx="1379745" cy="139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www.ispring.ru/elearning-insights/wp-content/uploads/2017/10/Круг_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48" y="1914053"/>
            <a:ext cx="1303020" cy="130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www.ispring.ru/elearning-insights/wp-content/uploads/2017/10/Круг_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48" y="4752516"/>
            <a:ext cx="1325880" cy="1325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752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3493443"/>
            <a:ext cx="2947482" cy="7049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Выбирайте цвета онлайн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3503" y="218280"/>
            <a:ext cx="4894027" cy="6432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Если вы не можете самостоятельно выбрать цветовую гамму, есть два удобных сервиса для подбора цвета:</a:t>
            </a:r>
          </a:p>
          <a:p>
            <a:pPr marL="0" indent="0">
              <a:buNone/>
            </a:pPr>
            <a:r>
              <a:rPr lang="ru-RU" u="sng" dirty="0" err="1">
                <a:hlinkClick r:id="rId3"/>
              </a:rPr>
              <a:t>Adobe</a:t>
            </a:r>
            <a:r>
              <a:rPr lang="ru-RU" u="sng" dirty="0">
                <a:hlinkClick r:id="rId3"/>
              </a:rPr>
              <a:t> </a:t>
            </a:r>
            <a:r>
              <a:rPr lang="ru-RU" u="sng" dirty="0" err="1">
                <a:hlinkClick r:id="rId3"/>
              </a:rPr>
              <a:t>Color</a:t>
            </a:r>
            <a:r>
              <a:rPr lang="ru-RU" dirty="0"/>
              <a:t> — сервис автоматически подберет гармоничную цветовую комбинацию для курса. Также сервис предлагает готовые цветовые сочетания, созданные профессиональными дизайнерами. Тут вы сможете подобрать цветовую палитру на основе изображения, а также во вкладке "</a:t>
            </a:r>
            <a:r>
              <a:rPr lang="ru-RU" dirty="0" err="1"/>
              <a:t>Explore</a:t>
            </a:r>
            <a:r>
              <a:rPr lang="ru-RU" dirty="0"/>
              <a:t>" (Смотреть) увидеть решения других пользователей и даже узнать количество просмотров и </a:t>
            </a:r>
            <a:r>
              <a:rPr lang="ru-RU" dirty="0" err="1" smtClean="0"/>
              <a:t>лайков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u="sng" dirty="0" smtClean="0">
                <a:hlinkClick r:id="rId4"/>
              </a:rPr>
              <a:t>Сolor.romanuke.com</a:t>
            </a:r>
            <a:r>
              <a:rPr lang="ru-RU" dirty="0" smtClean="0"/>
              <a:t> </a:t>
            </a:r>
            <a:r>
              <a:rPr lang="ru-RU" dirty="0"/>
              <a:t>— сервис разбирает фотографии на составляющие цвета. Можно задать определенный цвет и получить подборку сочетания различных оттенков и тонов красного, синего, фиолетового. Сервис поможет, если вы берете фотографию в качестве фона.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b_59f0904d07d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533" y="4414345"/>
            <a:ext cx="4067503" cy="181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Гифка Верстка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67" y="329449"/>
            <a:ext cx="4620034" cy="30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9704" y="529958"/>
            <a:ext cx="4619297" cy="6123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Еще один способ подобрать хорошую палитру: найти картинку, которая вам нравится, и разложить ее на цвета с помощью сервиса </a:t>
            </a:r>
            <a:r>
              <a:rPr lang="ru-RU" u="sng" dirty="0" err="1">
                <a:hlinkClick r:id="rId3"/>
              </a:rPr>
              <a:t>Adobe</a:t>
            </a:r>
            <a:r>
              <a:rPr lang="ru-RU" u="sng" dirty="0">
                <a:hlinkClick r:id="rId3"/>
              </a:rPr>
              <a:t> </a:t>
            </a:r>
            <a:r>
              <a:rPr lang="ru-RU" u="sng" dirty="0" err="1">
                <a:hlinkClick r:id="rId3"/>
              </a:rPr>
              <a:t>Kuler</a:t>
            </a:r>
            <a:r>
              <a:rPr lang="ru-RU" dirty="0"/>
              <a:t>. Для этого перейдите по указанной мной ссылке, нажмите на иконку с фотоаппаратом и загрузите понравившееся изображение.</a:t>
            </a:r>
          </a:p>
          <a:p>
            <a:pPr marL="0" indent="0">
              <a:buNone/>
            </a:pPr>
            <a:r>
              <a:rPr lang="ru-RU" dirty="0"/>
              <a:t>Теперь понравившийся цвет надо скопировать в свою работу. Для этого воспользуйтесь бесплатным плагином </a:t>
            </a:r>
            <a:r>
              <a:rPr lang="ru-RU" u="sng" dirty="0" err="1">
                <a:hlinkClick r:id="rId4"/>
              </a:rPr>
              <a:t>Colorzilla</a:t>
            </a:r>
            <a:r>
              <a:rPr lang="ru-RU" dirty="0"/>
              <a:t>. Делается это следующим образом:</a:t>
            </a:r>
          </a:p>
          <a:p>
            <a:pPr marL="0" lvl="0" indent="0">
              <a:buNone/>
            </a:pPr>
            <a:r>
              <a:rPr lang="ru-RU" dirty="0"/>
              <a:t>Установите плагин </a:t>
            </a:r>
            <a:r>
              <a:rPr lang="ru-RU" dirty="0" err="1"/>
              <a:t>Colorzilla</a:t>
            </a:r>
            <a:r>
              <a:rPr lang="ru-RU" dirty="0"/>
              <a:t> в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Chrome</a:t>
            </a:r>
            <a:r>
              <a:rPr lang="ru-RU" dirty="0"/>
              <a:t> или </a:t>
            </a:r>
            <a:r>
              <a:rPr lang="ru-RU" dirty="0" err="1"/>
              <a:t>Mozilla</a:t>
            </a:r>
            <a:r>
              <a:rPr lang="ru-RU" dirty="0"/>
              <a:t> </a:t>
            </a:r>
            <a:r>
              <a:rPr lang="ru-RU" dirty="0" err="1"/>
              <a:t>Firefox</a:t>
            </a:r>
            <a:r>
              <a:rPr lang="ru-RU" dirty="0"/>
              <a:t>.</a:t>
            </a:r>
          </a:p>
          <a:p>
            <a:pPr marL="0" lvl="0" indent="0">
              <a:buNone/>
            </a:pPr>
            <a:r>
              <a:rPr lang="ru-RU" dirty="0"/>
              <a:t>Нажмите на пипетку в правом верхнем углу вашего браузера.</a:t>
            </a:r>
          </a:p>
          <a:p>
            <a:pPr marL="0" lvl="0" indent="0">
              <a:buNone/>
            </a:pPr>
            <a:r>
              <a:rPr lang="ru-RU" dirty="0"/>
              <a:t>Выберите команду</a:t>
            </a:r>
            <a:r>
              <a:rPr lang="en-US" dirty="0"/>
              <a:t> Page Color Picker Active.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Сервис Adobe Kul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71" y="195038"/>
            <a:ext cx="5940425" cy="283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лагин Colorzilla">
            <a:hlinkClick r:id="rId6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16030" b="22950"/>
          <a:stretch/>
        </p:blipFill>
        <p:spPr bwMode="auto">
          <a:xfrm>
            <a:off x="252919" y="3220249"/>
            <a:ext cx="4650828" cy="3433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Узнаем код выбранного цвета">
            <a:hlinkClick r:id="rId8"/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r="60238" b="32017"/>
          <a:stretch/>
        </p:blipFill>
        <p:spPr bwMode="auto">
          <a:xfrm>
            <a:off x="4825104" y="3758578"/>
            <a:ext cx="2207172" cy="2771447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1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256756"/>
          </a:xfrm>
        </p:spPr>
        <p:txBody>
          <a:bodyPr/>
          <a:lstStyle/>
          <a:p>
            <a:r>
              <a:rPr lang="ru-RU" dirty="0" smtClean="0"/>
              <a:t>Цвет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3355" y="508150"/>
            <a:ext cx="7315200" cy="12313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Учитывайте психологию цвета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При выборе цветовой палитры учитывайте и психологические особенности. Так зеленый вызывает надежность и доверие, красный — чувство опасности.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65000" y="2254468"/>
            <a:ext cx="5056517" cy="4335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517" y="2007536"/>
            <a:ext cx="5312980" cy="447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Композиция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Композиция </a:t>
            </a:r>
            <a:r>
              <a:rPr lang="ru-RU" dirty="0"/>
              <a:t>— это единство и цельность. Задача при создании композиции состоит в следующем, сопоставить отдельные элементы так, чтобы слайд стал целостной составляющей презентации. Для достижения этого понадобится знание правил достижения гармонии в презентации. Рассмотрим несколько.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194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281515"/>
          </a:xfrm>
        </p:spPr>
        <p:txBody>
          <a:bodyPr/>
          <a:lstStyle/>
          <a:p>
            <a:r>
              <a:rPr lang="ru-RU" dirty="0" smtClean="0"/>
              <a:t>Цвет. Основные моменты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3862" y="864108"/>
            <a:ext cx="4720606" cy="54263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Рассмотрим этапы выбора цветовой палитры.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Используйте 3-5 базовых цветов при создании презентаций. Не нужно использовать больше 5 различных цветов при создании своей презентации. Более того, используйте только 3 базовых цвета, так как 2 остальных - это как правило оттенки основных </a:t>
            </a:r>
            <a:endParaRPr lang="ru-RU" dirty="0" smtClean="0"/>
          </a:p>
          <a:p>
            <a:pPr lvl="0"/>
            <a:r>
              <a:rPr lang="ru-RU" dirty="0"/>
              <a:t>Один из трех оттенков должен быть выделен для фона. Определитесь сразу - это будет презентация со светлым или темным фоном. </a:t>
            </a:r>
          </a:p>
          <a:p>
            <a:pPr lvl="0"/>
            <a:r>
              <a:rPr lang="ru-RU" dirty="0"/>
              <a:t>Выбираем цвет для текста. Он должен быть максимально контрастным по отношению к цвету фона. Идеальный и часто встречающийся вариант: фон белый - текст черный. На примерах ниже представлены и другие </a:t>
            </a:r>
            <a:r>
              <a:rPr lang="ru-RU" dirty="0" smtClean="0"/>
              <a:t>варианты.</a:t>
            </a:r>
          </a:p>
          <a:p>
            <a:pPr lvl="0"/>
            <a:r>
              <a:rPr lang="ru-RU" dirty="0" smtClean="0"/>
              <a:t>Темный </a:t>
            </a:r>
            <a:r>
              <a:rPr lang="ru-RU" dirty="0"/>
              <a:t>фон, белый текст, салатовый акцентный. Здесь также используются оттенки салатового и чередуется темный и светлый фон.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b_59f0904ccb7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38" y="3405352"/>
            <a:ext cx="4288221" cy="2885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702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319818"/>
          </a:xfrm>
        </p:spPr>
        <p:txBody>
          <a:bodyPr/>
          <a:lstStyle/>
          <a:p>
            <a:r>
              <a:rPr lang="ru-RU" dirty="0" smtClean="0"/>
              <a:t>Цветовой акцент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29576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Темный фон, белый текст, салатовый акцентный. Здесь также используются оттенки салатового и чередуется темный и светлый фон</a:t>
            </a:r>
            <a:endParaRPr lang="ru-RU" dirty="0"/>
          </a:p>
        </p:txBody>
      </p:sp>
      <p:pic>
        <p:nvPicPr>
          <p:cNvPr id="4" name="Рисунок 3" descr="b_59f0904ce5c8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81" y="2273475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0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450" y="1123837"/>
            <a:ext cx="2947482" cy="94593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Стиль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9696" y="816812"/>
            <a:ext cx="3774674" cy="5331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Нам всем встречались курсы, будто собранные из 10 разных </a:t>
            </a:r>
            <a:r>
              <a:rPr lang="ru-RU" dirty="0" err="1"/>
              <a:t>PowerPoint</a:t>
            </a:r>
            <a:r>
              <a:rPr lang="ru-RU" dirty="0"/>
              <a:t>-презентаций: на каждом слайде новый шрифт, цвет и фон. Это отвлекает внимание учащегося и нарушает основополагающий принцип дизайна — единый стиль. Используйте одинаковые элементы дизайна во всем курсе. Это создает ощущение порядка и единства. Если же на слайде появляются новые элементы, порядок пропадает.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8" name="Picture 4" descr="Электронный тест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11" y="2069768"/>
            <a:ext cx="6082641" cy="456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8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644122"/>
          </a:xfrm>
        </p:spPr>
        <p:txBody>
          <a:bodyPr/>
          <a:lstStyle/>
          <a:p>
            <a:r>
              <a:rPr lang="ru-RU" dirty="0" smtClean="0"/>
              <a:t>Стиль. Создание собственного шаблона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8910" y="485736"/>
            <a:ext cx="7315200" cy="30615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Создавайте собственные шаблоны, если вы планируете использовать и редактировать данную презентацию в будущем. Для этого нам нужно перейти во вкладку Вид -&gt; Образец слайдов.</a:t>
            </a:r>
          </a:p>
          <a:p>
            <a:pPr marL="0" indent="0">
              <a:buNone/>
            </a:pPr>
            <a:r>
              <a:rPr lang="ru-RU" dirty="0"/>
              <a:t>В этом режиме можно создать свой шаблон и использовать его при создании курсов. Все что вам потребуется здесь - это добавить наполнители и оформить их.</a:t>
            </a:r>
          </a:p>
          <a:p>
            <a:pPr marL="0" indent="0">
              <a:buNone/>
            </a:pPr>
            <a:r>
              <a:rPr lang="ru-RU" dirty="0"/>
              <a:t>Далее выходим из этого режима (сверху справа есть красный крестик) и пробуем применить шаблонные слайды - Правая Кнопка мыши -&gt; макеты слайдов.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b_59f0904c61ed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3547242"/>
            <a:ext cx="5940425" cy="309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83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1835" y="461685"/>
            <a:ext cx="7526867" cy="29627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После окончания работы над презентацией, вычитайте </a:t>
            </a:r>
            <a:r>
              <a:rPr lang="ru-RU" dirty="0"/>
              <a:t>ее несколько раз и убедитесь, что в ней нет ошибок (или поручите это редактору или корректору). Конечно, если в вашу презентацию прокрадется одна опечатка, ничего страшного не произойдет. Скорее всего, пользователи даже не обратят на нее внимание. Но если в вашей презентации будет много ошибок, может сложиться впечатление, что вы относитесь к своей работе несерьезно или обладаете недостаточной внимательностью, что для некоторых специалистов (например, копирайтеров и редакторов) может быть губительно.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Пример призыва к действию в презентац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6" y="3306589"/>
            <a:ext cx="5940425" cy="33318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6690626" y="3306589"/>
            <a:ext cx="5176345" cy="224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Финальным слайдом может быть – слайд к призыву к действию. Если вы хотите, чтобы пользователи выполнили это действие, нужно попросить их об этом. Для этого используйте финальный слайд. Напишите на нем свой призыв и предложите слушателям его выполнить.</a:t>
            </a:r>
          </a:p>
          <a:p>
            <a:pPr marL="0" indent="0">
              <a:buFont typeface="Wingdings 2" pitchFamily="18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7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Источники информации: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Как оформить онлайн-курс: советы по визуальному дизайну </a:t>
            </a:r>
            <a:r>
              <a:rPr lang="ru-RU" u="sng" dirty="0">
                <a:hlinkClick r:id="rId3"/>
              </a:rPr>
              <a:t>https://www.ispring.ru/elearning-insights/sovetyi-po-vizualnomu-dizaynu-kursa</a:t>
            </a:r>
            <a:r>
              <a:rPr lang="ru-RU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10 приемов для создания крутых презентаций </a:t>
            </a:r>
            <a:r>
              <a:rPr lang="ru-RU" u="sng" dirty="0">
                <a:hlinkClick r:id="rId4"/>
              </a:rPr>
              <a:t>https://spark.ru/startup/artrange-digital/blog/33261/10-priemov-dlya-sozdaniya-krutih-prezentatsij</a:t>
            </a:r>
            <a:r>
              <a:rPr lang="ru-RU" dirty="0"/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dirty="0"/>
              <a:t>Как сделать классную презентацию, если вы не дизайнер </a:t>
            </a:r>
            <a:r>
              <a:rPr lang="ru-RU" u="sng" dirty="0">
                <a:hlinkClick r:id="rId5"/>
              </a:rPr>
              <a:t>https://texterra.ru/blog/kak-sdelat-klassnuyu-prezentatsiyu-esli-vy-ne-dizayner.html</a:t>
            </a:r>
            <a:r>
              <a:rPr lang="ru-RU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96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684" y="790518"/>
            <a:ext cx="2947482" cy="2517997"/>
          </a:xfrm>
        </p:spPr>
        <p:txBody>
          <a:bodyPr/>
          <a:lstStyle/>
          <a:p>
            <a:r>
              <a:rPr lang="ru-RU" b="1" dirty="0"/>
              <a:t>Соблюдайте правило третей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8772" y="173420"/>
            <a:ext cx="8182303" cy="2885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правило широко используют в фотографии и видеосъемке. Изображение условно делится на три части по горизонтали и вертикали. Объекты нужно расположить на пересечении линий.</a:t>
            </a:r>
          </a:p>
          <a:p>
            <a:pPr marL="0" indent="0">
              <a:buNone/>
            </a:pPr>
            <a:r>
              <a:rPr lang="ru-RU" dirty="0"/>
              <a:t>Разглядывая картинку, мы не смотрим на нее сразу целиком. Наше внимание фокусируется на пересечении линий — композиционных центрах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Слайд, построенный по правилу третей, приятнее для глаз и выглядит аккуратнее странички, на которой объекты стоят сбоку или по центру.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40524" y="2885090"/>
            <a:ext cx="10562897" cy="39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510" y="-184701"/>
            <a:ext cx="3483509" cy="4601183"/>
          </a:xfrm>
        </p:spPr>
        <p:txBody>
          <a:bodyPr/>
          <a:lstStyle/>
          <a:p>
            <a:r>
              <a:rPr lang="ru-RU" b="1" dirty="0"/>
              <a:t>Используйте правило перевернутой пирамиды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7019" y="0"/>
            <a:ext cx="8254415" cy="31245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 </a:t>
            </a:r>
            <a:r>
              <a:rPr lang="ru-RU" dirty="0"/>
              <a:t>верстке профессиональные разработчики используют правило «перевернутой пирамиды» — здесь придется поколдовать над текстом. В чем суть подхода: основная мысль стоит в начале текстового блока, затем следуют разъяснения — ключевые моменты, а в заключении — дополнительная информация. Ученик сразу схватывает главный посыл и потом словно съезжает с горки за подробностями.</a:t>
            </a:r>
          </a:p>
          <a:p>
            <a:pPr marL="0" indent="0">
              <a:buNone/>
            </a:pPr>
            <a:r>
              <a:rPr lang="ru-RU" dirty="0"/>
              <a:t>Разберем правило «перевернутой пирамиды» на примере этого слайда.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16847" y="2982679"/>
            <a:ext cx="9758855" cy="373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1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5958" y="359611"/>
            <a:ext cx="5038064" cy="578894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Есть мнение, что «Современному веб-дизайну может научиться каждый. Причем, для этого не нужно штудировать тонны профессиональной литературы или посещать дорогие курсы. Достаточно заучить основные правила и запастись большим количеством удачных примеров, смотря на которые, вы будете черпать вдохновение. Да, благодаря этим действиям профессиональным дизайнером, возможно, вы не станете, но создавать стильные картинки и презентации сможете легко». Поэтому советую отказаться от стандартных шаблонов.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Один из стандартных шаблонов Power Poin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94" y="1123837"/>
            <a:ext cx="4812614" cy="273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Собственный дизайн (очень простой, но при этом стильный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53" y="4102345"/>
            <a:ext cx="4445876" cy="2534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85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2707184"/>
          </a:xfrm>
        </p:spPr>
        <p:txBody>
          <a:bodyPr/>
          <a:lstStyle/>
          <a:p>
            <a:r>
              <a:rPr lang="ru-RU" b="1" dirty="0"/>
              <a:t>Шрифт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6206" y="410219"/>
            <a:ext cx="7315200" cy="3014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Шрифт </a:t>
            </a:r>
            <a:r>
              <a:rPr lang="ru-RU" dirty="0"/>
              <a:t>— не просто способ подачи текста, а мощный инструмент в оформлении. 80% дизайна составляет текст. Буквами можно не только передать смысл, но и подчеркнуть стиль изложения. Вот несколько рекомендаций по работе со шрифтами.</a:t>
            </a:r>
          </a:p>
          <a:p>
            <a:pPr marL="0" indent="0">
              <a:buNone/>
            </a:pPr>
            <a:r>
              <a:rPr lang="ru-RU" b="1" dirty="0"/>
              <a:t>Используйте не больше 3 шрифтов на слайде</a:t>
            </a:r>
          </a:p>
          <a:p>
            <a:pPr marL="0" indent="0">
              <a:buNone/>
            </a:pPr>
            <a:r>
              <a:rPr lang="ru-RU" dirty="0"/>
              <a:t>В курсе должно быть до трех шрифтов: для заголовка, подзаголовка и основного текста. Если вы используете больше шрифтов, курс станет неряшливым.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98665" y="3194203"/>
            <a:ext cx="4615081" cy="355343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6537855" y="3194203"/>
            <a:ext cx="4583551" cy="34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1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1613" y="375377"/>
            <a:ext cx="7315200" cy="192638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Шрифты должны быть читабельными</a:t>
            </a:r>
          </a:p>
          <a:p>
            <a:pPr marL="0" indent="0">
              <a:buNone/>
            </a:pPr>
            <a:r>
              <a:rPr lang="ru-RU" dirty="0"/>
              <a:t>При оформлении курса велик соблазн использовать витиеватый шрифт. Кажется, что он придает изюминку слайду. На деле это просто мешает считать информацию.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Шрифт читается сложн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37" y="2002222"/>
            <a:ext cx="7598560" cy="4493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0456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Дизайн курса"/>
  <p:tag name="ISPRING_FIRST_PUBLISH" val="1"/>
</p:tagLst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264</TotalTime>
  <Words>2447</Words>
  <Application>Microsoft Office PowerPoint</Application>
  <PresentationFormat>Широкоэкранный</PresentationFormat>
  <Paragraphs>195</Paragraphs>
  <Slides>45</Slides>
  <Notes>45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Corbel</vt:lpstr>
      <vt:lpstr>Wingdings 2</vt:lpstr>
      <vt:lpstr>Рамка</vt:lpstr>
      <vt:lpstr>Дизайн курса</vt:lpstr>
      <vt:lpstr>Полезная информация </vt:lpstr>
      <vt:lpstr>Презентация PowerPoint</vt:lpstr>
      <vt:lpstr>Композиция </vt:lpstr>
      <vt:lpstr>Соблюдайте правило третей </vt:lpstr>
      <vt:lpstr>Используйте правило перевернутой пирамиды </vt:lpstr>
      <vt:lpstr>Презентация PowerPoint</vt:lpstr>
      <vt:lpstr>Шрифт </vt:lpstr>
      <vt:lpstr>Презентация PowerPoint</vt:lpstr>
      <vt:lpstr>Презентация PowerPoint</vt:lpstr>
      <vt:lpstr>Презентация PowerPoint</vt:lpstr>
      <vt:lpstr>Презентация PowerPoint</vt:lpstr>
      <vt:lpstr>Выравнивание </vt:lpstr>
      <vt:lpstr>Презентация PowerPoint</vt:lpstr>
      <vt:lpstr>Презентация PowerPoint</vt:lpstr>
      <vt:lpstr>Презентация PowerPoint</vt:lpstr>
      <vt:lpstr>Иконки</vt:lpstr>
      <vt:lpstr>Иконки</vt:lpstr>
      <vt:lpstr>Иконки </vt:lpstr>
      <vt:lpstr>Иконки </vt:lpstr>
      <vt:lpstr>Презентация PowerPoint</vt:lpstr>
      <vt:lpstr>Гармония</vt:lpstr>
      <vt:lpstr>Гармония</vt:lpstr>
      <vt:lpstr>Гармония</vt:lpstr>
      <vt:lpstr>Контраст </vt:lpstr>
      <vt:lpstr>Фон </vt:lpstr>
      <vt:lpstr>Фон</vt:lpstr>
      <vt:lpstr>Фон</vt:lpstr>
      <vt:lpstr>Фон</vt:lpstr>
      <vt:lpstr>Рамки, тени и другие эффекты</vt:lpstr>
      <vt:lpstr>Рамки, тени и другие эффекты</vt:lpstr>
      <vt:lpstr>Рамки, тени и другие эффекты</vt:lpstr>
      <vt:lpstr>Оформление таблиц </vt:lpstr>
      <vt:lpstr>Цвет </vt:lpstr>
      <vt:lpstr>Цвет</vt:lpstr>
      <vt:lpstr>Используйте цветовой круг </vt:lpstr>
      <vt:lpstr>Выбирайте цвета онлайн</vt:lpstr>
      <vt:lpstr>Презентация PowerPoint</vt:lpstr>
      <vt:lpstr>Цвет </vt:lpstr>
      <vt:lpstr>Цвет. Основные моменты</vt:lpstr>
      <vt:lpstr>Цветовой акцент</vt:lpstr>
      <vt:lpstr>Стиль </vt:lpstr>
      <vt:lpstr>Стиль. Создание собственного шаблона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Дизайн курса</dc:title>
  <dc:creator>Ивановская</dc:creator>
  <cp:lastModifiedBy> Ивановская</cp:lastModifiedBy>
  <cp:revision>23</cp:revision>
  <dcterms:created xsi:type="dcterms:W3CDTF">2019-10-17T18:49:41Z</dcterms:created>
  <dcterms:modified xsi:type="dcterms:W3CDTF">2019-10-20T21:54:29Z</dcterms:modified>
</cp:coreProperties>
</file>